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webextensions/webextension1.xml" ContentType="application/vnd.ms-office.webextension+xml"/>
  <Override PartName="/ppt/notesSlides/notesSlide2.xml" ContentType="application/vnd.openxmlformats-officedocument.presentationml.notesSlide+xml"/>
  <Override PartName="/ppt/webextensions/webextension2.xml" ContentType="application/vnd.ms-office.webextension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2" r:id="rId2"/>
    <p:sldId id="259" r:id="rId3"/>
    <p:sldId id="26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9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3089EF-76B3-4A3D-B2A9-F7DB5A9E716B}" v="50" dt="2024-04-18T07:03:28.257"/>
    <p1510:client id="{D3CE0B7B-6746-455C-9654-B25B1849ADBA}" v="10" dt="2024-04-18T07:12:08.4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8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4" y="450"/>
      </p:cViewPr>
      <p:guideLst>
        <p:guide orient="horz" pos="2160"/>
        <p:guide pos="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テレメディカ Fujiki" userId="71a61da2d8b78357" providerId="LiveId" clId="{D3CE0B7B-6746-455C-9654-B25B1849ADBA}"/>
    <pc:docChg chg="custSel delSld modSld">
      <pc:chgData name="テレメディカ Fujiki" userId="71a61da2d8b78357" providerId="LiveId" clId="{D3CE0B7B-6746-455C-9654-B25B1849ADBA}" dt="2024-04-18T07:12:08.408" v="7" actId="1076"/>
      <pc:docMkLst>
        <pc:docMk/>
      </pc:docMkLst>
      <pc:sldChg chg="addSp modSp mod">
        <pc:chgData name="テレメディカ Fujiki" userId="71a61da2d8b78357" providerId="LiveId" clId="{D3CE0B7B-6746-455C-9654-B25B1849ADBA}" dt="2024-04-18T07:11:56.054" v="3" actId="1076"/>
        <pc:sldMkLst>
          <pc:docMk/>
          <pc:sldMk cId="863680471" sldId="259"/>
        </pc:sldMkLst>
        <pc:picChg chg="add mod">
          <ac:chgData name="テレメディカ Fujiki" userId="71a61da2d8b78357" providerId="LiveId" clId="{D3CE0B7B-6746-455C-9654-B25B1849ADBA}" dt="2024-04-18T07:11:56.054" v="3" actId="1076"/>
          <ac:picMkLst>
            <pc:docMk/>
            <pc:sldMk cId="863680471" sldId="259"/>
            <ac:picMk id="2" creationId="{161BB19D-1F15-C024-B16E-7B20FAA59CCE}"/>
          </ac:picMkLst>
        </pc:picChg>
        <pc:picChg chg="mod">
          <ac:chgData name="テレメディカ Fujiki" userId="71a61da2d8b78357" providerId="LiveId" clId="{D3CE0B7B-6746-455C-9654-B25B1849ADBA}" dt="2024-04-18T07:11:41.114" v="1" actId="1076"/>
          <ac:picMkLst>
            <pc:docMk/>
            <pc:sldMk cId="863680471" sldId="259"/>
            <ac:picMk id="18" creationId="{F4D49183-FB6E-9301-730C-C1052901A3AD}"/>
          </ac:picMkLst>
        </pc:picChg>
      </pc:sldChg>
      <pc:sldChg chg="addSp delSp modSp mod">
        <pc:chgData name="テレメディカ Fujiki" userId="71a61da2d8b78357" providerId="LiveId" clId="{D3CE0B7B-6746-455C-9654-B25B1849ADBA}" dt="2024-04-18T07:12:08.408" v="7" actId="1076"/>
        <pc:sldMkLst>
          <pc:docMk/>
          <pc:sldMk cId="2552064834" sldId="260"/>
        </pc:sldMkLst>
        <pc:picChg chg="add mod">
          <ac:chgData name="テレメディカ Fujiki" userId="71a61da2d8b78357" providerId="LiveId" clId="{D3CE0B7B-6746-455C-9654-B25B1849ADBA}" dt="2024-04-18T07:12:00.254" v="5"/>
          <ac:picMkLst>
            <pc:docMk/>
            <pc:sldMk cId="2552064834" sldId="260"/>
            <ac:picMk id="2" creationId="{5EDD6B72-49BB-E9AB-0DEE-93FC84087FAF}"/>
          </ac:picMkLst>
        </pc:picChg>
        <pc:picChg chg="add mod">
          <ac:chgData name="テレメディカ Fujiki" userId="71a61da2d8b78357" providerId="LiveId" clId="{D3CE0B7B-6746-455C-9654-B25B1849ADBA}" dt="2024-04-18T07:12:08.408" v="7" actId="1076"/>
          <ac:picMkLst>
            <pc:docMk/>
            <pc:sldMk cId="2552064834" sldId="260"/>
            <ac:picMk id="3" creationId="{1FC7A13F-72E7-2524-3FAA-B57C237995BA}"/>
          </ac:picMkLst>
        </pc:picChg>
        <pc:picChg chg="del">
          <ac:chgData name="テレメディカ Fujiki" userId="71a61da2d8b78357" providerId="LiveId" clId="{D3CE0B7B-6746-455C-9654-B25B1849ADBA}" dt="2024-04-18T07:12:00.022" v="4" actId="478"/>
          <ac:picMkLst>
            <pc:docMk/>
            <pc:sldMk cId="2552064834" sldId="260"/>
            <ac:picMk id="18" creationId="{F4D49183-FB6E-9301-730C-C1052901A3AD}"/>
          </ac:picMkLst>
        </pc:picChg>
      </pc:sldChg>
      <pc:sldChg chg="del">
        <pc:chgData name="テレメディカ Fujiki" userId="71a61da2d8b78357" providerId="LiveId" clId="{D3CE0B7B-6746-455C-9654-B25B1849ADBA}" dt="2024-04-18T07:07:54.471" v="0" actId="47"/>
        <pc:sldMkLst>
          <pc:docMk/>
          <pc:sldMk cId="3179280904" sldId="261"/>
        </pc:sldMkLst>
      </pc:sldChg>
      <pc:sldChg chg="del">
        <pc:chgData name="テレメディカ Fujiki" userId="71a61da2d8b78357" providerId="LiveId" clId="{D3CE0B7B-6746-455C-9654-B25B1849ADBA}" dt="2024-04-18T07:07:54.471" v="0" actId="47"/>
        <pc:sldMkLst>
          <pc:docMk/>
          <pc:sldMk cId="140511407" sldId="263"/>
        </pc:sldMkLst>
      </pc:sldChg>
      <pc:sldChg chg="del">
        <pc:chgData name="テレメディカ Fujiki" userId="71a61da2d8b78357" providerId="LiveId" clId="{D3CE0B7B-6746-455C-9654-B25B1849ADBA}" dt="2024-04-18T07:07:54.471" v="0" actId="47"/>
        <pc:sldMkLst>
          <pc:docMk/>
          <pc:sldMk cId="1273607264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99752C-637F-4CBF-86E6-A8D37A14A41C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58330-78A5-459C-A110-EC1FC1268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637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7EF4E9-E16C-CC59-66E6-DF76A3D3E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5FF201E2-B671-3830-6E67-80F49B4B45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369DCF79-37BA-D5A8-CE53-7D5F1859E1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C5A87CD-48E0-99AD-247A-544308D78D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54C623-2C08-4AC7-8CB7-D38C15A36D6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755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7EF4E9-E16C-CC59-66E6-DF76A3D3E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5FF201E2-B671-3830-6E67-80F49B4B45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369DCF79-37BA-D5A8-CE53-7D5F1859E1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C5A87CD-48E0-99AD-247A-544308D78D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54C623-2C08-4AC7-8CB7-D38C15A36D6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34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DA786-2AE1-1E57-392E-BC5A148E15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16C99F-C6BC-7929-AD2E-B5BB4C2BE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314EFF-9966-71E1-48C6-67705176D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8BD2-E818-4B68-A4B6-5B8115C6ECA8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E33B75-BA67-C017-1AE2-D9A60DC8C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E31B8E-C314-20A8-B6F3-585E316FC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4FA1-83AC-4617-B18E-09A90779F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42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F8DCC7-AD40-C318-351D-C55E785A8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B92F6D-E7B4-9A2C-0079-E9AB1A559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3BDD0C-7FC5-349F-4201-36522966C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8BD2-E818-4B68-A4B6-5B8115C6ECA8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6F9E9C-970E-7FC9-A535-E16AB90E5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566AE8-5535-E85A-C26E-1606808D6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4FA1-83AC-4617-B18E-09A90779F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234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9616F18-A03A-4C3B-3FB3-DE8F4DB78F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EE9F4CA-1794-366E-2FDF-C1CC8F1FCC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03C36C-6981-6460-029C-9409FD865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8BD2-E818-4B68-A4B6-5B8115C6ECA8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A71FE4-7267-B827-9C2B-9B093C3FC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DDEA64-C7F8-32EA-F8B1-4D604CD79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4FA1-83AC-4617-B18E-09A90779F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261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D3C295-14E4-A566-2671-B2B446D85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CC2C04-154D-25AF-3C3C-6C6DCA354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745F8D-4FEA-10F7-F834-4795EC269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8BD2-E818-4B68-A4B6-5B8115C6ECA8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9F163-0B90-21B5-8AD4-0E4FE3E5B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420752-7F57-6C79-A75E-8F2956B00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4FA1-83AC-4617-B18E-09A90779F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471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2DC9C7-2DD8-E80A-0A75-9B7EF313A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016DCCF-6BD1-C30A-DE5B-857A897CA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4D8614-5B2A-04B4-9981-2C053100B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8BD2-E818-4B68-A4B6-5B8115C6ECA8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E2ED40-B1B0-2780-23D0-4E4F57A3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469FE2-B367-9230-FC95-69356367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4FA1-83AC-4617-B18E-09A90779F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506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FD3103-27E1-2013-BAFE-C28918B9C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7B3B7E-4749-2DD6-6A96-8232EF946D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68A02E9-8E9B-EA96-1F05-42FD45DB60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16576D-F9BF-62C4-821C-D83111DF3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8BD2-E818-4B68-A4B6-5B8115C6ECA8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DDE7AC-7A8C-D11D-8249-2F4E63F72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89E252-0480-30E1-8D6D-F4CEB675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4FA1-83AC-4617-B18E-09A90779F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98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378F73-92E9-6FE9-8A85-7B4AAF9C2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3A2D4BC-DD61-742A-AF69-CDDEF2A88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03DF8F6-7CC9-8AC6-F517-81A7C39443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893DD2B-6B3C-6B32-8DF8-DBB5DDCEF1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A1D3A9A-E791-3463-50FF-BD8DA5D54D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DD268C6-8E74-0DC4-3C1A-8D94FEEA7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8BD2-E818-4B68-A4B6-5B8115C6ECA8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DD674BC-301D-9902-FE66-94F875939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D25723B-B595-59E3-E928-26157022F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4FA1-83AC-4617-B18E-09A90779F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22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9F5A79-7B84-BD7B-D683-ACDF1474F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8B5158F-0639-DE97-DC1B-84E2AA541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8BD2-E818-4B68-A4B6-5B8115C6ECA8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9A4D25C-8397-466B-3713-74CD1BF6E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EE94FC1-2226-0139-D121-A35D258E1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4FA1-83AC-4617-B18E-09A90779F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88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1C2C754-83A6-BB3F-60EC-CC1870983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8BD2-E818-4B68-A4B6-5B8115C6ECA8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0FDD236-7451-A673-CCEC-2D95FECBB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E68B879-0406-205F-7F97-1075502D5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4FA1-83AC-4617-B18E-09A90779F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007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FBA8B9-CF79-4604-4134-90E691896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F22039-CD1E-FC42-818C-690E5EC74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767345-2712-FEDF-0C49-0BF2127CDB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8FF486E-4AE2-ED9E-C59F-58129C548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8BD2-E818-4B68-A4B6-5B8115C6ECA8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D175EF-7DFB-8112-4CFE-F1A118E4C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50BB64-7C3F-01DB-AF9A-F411C37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4FA1-83AC-4617-B18E-09A90779F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30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9BFB4C-13F2-B9FE-6635-4B00D57E7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D0B8F11-E584-EE41-E562-B06A6C5200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1C86EFA-8C7B-0568-7445-BBEC9648A1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F5570F-30A8-6B2E-949B-6BA25F5D6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8BD2-E818-4B68-A4B6-5B8115C6ECA8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49245B-9049-B44D-B159-3545D3E21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C8071D-4502-F7A5-C872-4B836554F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4FA1-83AC-4617-B18E-09A90779F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899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E25F498-131B-72A7-2F05-6FC30DABE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D25EF6-7B1D-61A4-5AAD-58BD5DFC1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C192F9-A981-4EC7-0628-CED5F2E717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C8BD2-E818-4B68-A4B6-5B8115C6ECA8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F98785-0845-8424-BEE0-FE797D2C75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66BB9A-9508-4126-F930-6DCDB54797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44FA1-83AC-4617-B18E-09A90779F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899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elemedica.site/ipax23-lp-en/" TargetMode="External"/><Relationship Id="rId2" Type="http://schemas.openxmlformats.org/officeDocument/2006/relationships/hyperlink" Target="mailto:3sp@telemedica.co.jp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11/relationships/webextension" Target="../webextensions/webextension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11/relationships/webextension" Target="../webextensions/webextension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10B7961A-33A4-3D4A-4E31-03767438A4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142" y="82613"/>
            <a:ext cx="6207506" cy="6708680"/>
          </a:xfrm>
        </p:spPr>
        <p:txBody>
          <a:bodyPr>
            <a:normAutofit fontScale="70000" lnSpcReduction="20000"/>
          </a:bodyPr>
          <a:lstStyle/>
          <a:p>
            <a:pPr algn="l" latinLnBrk="1">
              <a:lnSpc>
                <a:spcPct val="120000"/>
              </a:lnSpc>
            </a:pPr>
            <a:r>
              <a:rPr lang="en-US" altLang="ja-JP" b="1" i="0" dirty="0">
                <a:solidFill>
                  <a:srgbClr val="C0392B"/>
                </a:solidFill>
                <a:effectLst/>
                <a:highlight>
                  <a:srgbClr val="FFFFFF"/>
                </a:highlight>
                <a:latin typeface="Quicksand"/>
              </a:rPr>
              <a:t>How to use iPax, a virtual auscultation simulator</a:t>
            </a:r>
            <a:r>
              <a:rPr lang="ja-JP" altLang="en-US" b="1" i="0" dirty="0">
                <a:solidFill>
                  <a:srgbClr val="C0392B"/>
                </a:solidFill>
                <a:effectLst/>
                <a:highlight>
                  <a:srgbClr val="FFFFFF"/>
                </a:highlight>
                <a:latin typeface="Quicksand"/>
              </a:rPr>
              <a:t>｜</a:t>
            </a:r>
            <a:r>
              <a:rPr lang="en-US" altLang="ja-JP" b="1" i="0" dirty="0">
                <a:solidFill>
                  <a:srgbClr val="C0392B"/>
                </a:solidFill>
                <a:effectLst/>
                <a:highlight>
                  <a:srgbClr val="FFFFFF"/>
                </a:highlight>
                <a:latin typeface="Quicksand"/>
              </a:rPr>
              <a:t>Internet environment required</a:t>
            </a:r>
          </a:p>
          <a:p>
            <a:pPr algn="l" latinLnBrk="1">
              <a:lnSpc>
                <a:spcPct val="120000"/>
              </a:lnSpc>
            </a:pPr>
            <a:r>
              <a:rPr kumimoji="1" lang="en-US" altLang="ja-JP" sz="2400" b="1" dirty="0">
                <a:solidFill>
                  <a:schemeClr val="bg1"/>
                </a:solidFill>
                <a:highlight>
                  <a:srgbClr val="000080"/>
                </a:highlight>
              </a:rPr>
              <a:t>Depending on your </a:t>
            </a:r>
            <a:r>
              <a:rPr kumimoji="1" lang="en-US" altLang="ja-JP" sz="2400" b="1" dirty="0" err="1">
                <a:solidFill>
                  <a:schemeClr val="bg1"/>
                </a:solidFill>
                <a:highlight>
                  <a:srgbClr val="000080"/>
                </a:highlight>
              </a:rPr>
              <a:t>Powerpoint</a:t>
            </a:r>
            <a:r>
              <a:rPr kumimoji="1" lang="en-US" altLang="ja-JP" sz="2400" b="1" dirty="0">
                <a:solidFill>
                  <a:schemeClr val="bg1"/>
                </a:solidFill>
                <a:highlight>
                  <a:srgbClr val="000080"/>
                </a:highlight>
              </a:rPr>
              <a:t> version and environment, this content may not be available.</a:t>
            </a:r>
          </a:p>
          <a:p>
            <a:pPr algn="l" latinLnBrk="1">
              <a:lnSpc>
                <a:spcPct val="120000"/>
              </a:lnSpc>
            </a:pPr>
            <a:r>
              <a:rPr kumimoji="1" lang="en-US" altLang="ja-JP" sz="2400" b="1" dirty="0">
                <a:solidFill>
                  <a:schemeClr val="bg1"/>
                </a:solidFill>
                <a:highlight>
                  <a:srgbClr val="000080"/>
                </a:highlight>
              </a:rPr>
              <a:t>Use </a:t>
            </a:r>
            <a:r>
              <a:rPr kumimoji="1" lang="en-US" altLang="ja-JP" sz="2400" b="1" dirty="0" err="1">
                <a:solidFill>
                  <a:schemeClr val="bg1"/>
                </a:solidFill>
                <a:highlight>
                  <a:srgbClr val="000080"/>
                </a:highlight>
              </a:rPr>
              <a:t>ipax</a:t>
            </a:r>
            <a:r>
              <a:rPr kumimoji="1" lang="en-US" altLang="ja-JP" sz="2400" b="1" dirty="0">
                <a:solidFill>
                  <a:schemeClr val="bg1"/>
                </a:solidFill>
                <a:highlight>
                  <a:srgbClr val="000080"/>
                </a:highlight>
              </a:rPr>
              <a:t>-ppt as a slide show.</a:t>
            </a:r>
            <a:endParaRPr lang="en-US" altLang="ja-JP" b="1" i="0" dirty="0">
              <a:solidFill>
                <a:srgbClr val="C0392B"/>
              </a:solidFill>
              <a:effectLst/>
              <a:highlight>
                <a:srgbClr val="FFFFFF"/>
              </a:highlight>
              <a:latin typeface="Quicksand"/>
            </a:endParaRPr>
          </a:p>
          <a:p>
            <a:pPr marL="457200" indent="-457200" algn="l" latinLnBrk="1">
              <a:buFont typeface="+mj-lt"/>
              <a:buAutoNum type="arabicPeriod"/>
            </a:pPr>
            <a:r>
              <a:rPr lang="en-US" altLang="ja-JP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Quicksand"/>
              </a:rPr>
              <a:t>Tap the auscultation site on the chest illustration to listen to the sound of that site.</a:t>
            </a:r>
          </a:p>
          <a:p>
            <a:pPr marL="457200" indent="-457200" algn="l" latinLnBrk="1">
              <a:buFont typeface="+mj-lt"/>
              <a:buAutoNum type="arabicPeriod"/>
            </a:pPr>
            <a:r>
              <a:rPr lang="en-US" altLang="ja-JP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Quicksand"/>
              </a:rPr>
              <a:t>Use the arrow at upper right to switch to posterior auscultation.</a:t>
            </a:r>
          </a:p>
          <a:p>
            <a:pPr marL="457200" indent="-457200" algn="l" latinLnBrk="1">
              <a:buFont typeface="+mj-lt"/>
              <a:buAutoNum type="arabicPeriod"/>
            </a:pPr>
            <a:r>
              <a:rPr lang="en-US" altLang="ja-JP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Quicksand"/>
              </a:rPr>
              <a:t>When the sound is inaudible, press the arrow (flashing) in the lower left corner to reset the sound.</a:t>
            </a:r>
          </a:p>
          <a:p>
            <a:pPr marL="457200" indent="-457200" algn="l" latinLnBrk="1">
              <a:buFont typeface="+mj-lt"/>
              <a:buAutoNum type="arabicPeriod"/>
            </a:pPr>
            <a:r>
              <a:rPr lang="en-US" altLang="ja-JP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Quicksand"/>
              </a:rPr>
              <a:t>To finish using iPax, press the </a:t>
            </a:r>
            <a:r>
              <a:rPr lang="en-US" altLang="ja-JP" b="0" i="0" dirty="0">
                <a:solidFill>
                  <a:srgbClr val="333333"/>
                </a:solidFill>
                <a:effectLst/>
                <a:highlight>
                  <a:srgbClr val="C0392B"/>
                </a:highlight>
                <a:latin typeface="Quicksand"/>
              </a:rPr>
              <a:t> </a:t>
            </a:r>
            <a:r>
              <a:rPr lang="en-US" altLang="ja-JP" b="1" i="0" dirty="0">
                <a:solidFill>
                  <a:srgbClr val="FFFFFF"/>
                </a:solidFill>
                <a:effectLst/>
                <a:highlight>
                  <a:srgbClr val="C0392B"/>
                </a:highlight>
                <a:latin typeface="Quicksand"/>
              </a:rPr>
              <a:t>Finish </a:t>
            </a:r>
            <a:r>
              <a:rPr lang="en-US" altLang="ja-JP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Quicksand"/>
              </a:rPr>
              <a:t> button.</a:t>
            </a:r>
          </a:p>
          <a:p>
            <a:pPr marL="457200" indent="-457200" algn="l" latinLnBrk="1">
              <a:lnSpc>
                <a:spcPct val="120000"/>
              </a:lnSpc>
              <a:buFont typeface="+mj-lt"/>
              <a:buAutoNum type="arabicPeriod"/>
            </a:pPr>
            <a:r>
              <a:rPr lang="en-US" altLang="ja-JP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Quicksand"/>
              </a:rPr>
              <a:t>This iPax contents can be copied into your PPT.</a:t>
            </a:r>
            <a:endParaRPr lang="en-US" altLang="ja-JP" sz="2300" b="1" dirty="0">
              <a:solidFill>
                <a:schemeClr val="bg1"/>
              </a:solidFill>
              <a:highlight>
                <a:srgbClr val="000080"/>
              </a:highlight>
            </a:endParaRPr>
          </a:p>
          <a:p>
            <a:pPr>
              <a:lnSpc>
                <a:spcPct val="120000"/>
              </a:lnSpc>
            </a:pPr>
            <a:endParaRPr kumimoji="1" lang="en-US" altLang="ja-JP" sz="2300" b="1" dirty="0">
              <a:highlight>
                <a:srgbClr val="000080"/>
              </a:highlight>
            </a:endParaRPr>
          </a:p>
          <a:p>
            <a:pPr>
              <a:lnSpc>
                <a:spcPct val="120000"/>
              </a:lnSpc>
            </a:pPr>
            <a:r>
              <a:rPr lang="en-US" altLang="ja-JP" sz="2300" b="1" dirty="0"/>
              <a:t>For inquiries about iPax, please </a:t>
            </a:r>
            <a:r>
              <a:rPr lang="en-US" altLang="ja-JP" sz="2300" b="1" dirty="0" err="1"/>
              <a:t>contactTelemedica</a:t>
            </a:r>
            <a:r>
              <a:rPr lang="en-US" altLang="ja-JP" sz="2300" b="1" dirty="0"/>
              <a:t> Customer Center</a:t>
            </a:r>
          </a:p>
          <a:p>
            <a:pPr>
              <a:lnSpc>
                <a:spcPct val="120000"/>
              </a:lnSpc>
            </a:pPr>
            <a:r>
              <a:rPr lang="en-US" altLang="ja-JP" sz="2300" b="1" dirty="0">
                <a:hlinkClick r:id="rId2"/>
              </a:rPr>
              <a:t>3sp@telemedica.co.jp</a:t>
            </a:r>
            <a:endParaRPr lang="en-US" altLang="ja-JP" sz="2300" b="1" dirty="0"/>
          </a:p>
          <a:p>
            <a:pPr>
              <a:lnSpc>
                <a:spcPct val="120000"/>
              </a:lnSpc>
            </a:pPr>
            <a:r>
              <a:rPr lang="en-US" altLang="ja-JP" sz="2300" b="1" dirty="0"/>
              <a:t>There are numerous cardiac and pulmonary sound cases in iPax.</a:t>
            </a:r>
          </a:p>
          <a:p>
            <a:pPr>
              <a:lnSpc>
                <a:spcPct val="120000"/>
              </a:lnSpc>
            </a:pPr>
            <a:endParaRPr lang="en-US" altLang="ja-JP" sz="2300" b="1" dirty="0"/>
          </a:p>
          <a:p>
            <a:pPr>
              <a:lnSpc>
                <a:spcPct val="120000"/>
              </a:lnSpc>
            </a:pPr>
            <a:r>
              <a:rPr lang="en-US" altLang="ja-JP" sz="1800" b="1" dirty="0"/>
              <a:t>iPax</a:t>
            </a:r>
            <a:r>
              <a:rPr lang="ja-JP" altLang="en-US" sz="1800" b="1" dirty="0"/>
              <a:t> </a:t>
            </a:r>
            <a:r>
              <a:rPr lang="en-US" altLang="ja-JP" sz="1800" b="1" dirty="0"/>
              <a:t>information</a:t>
            </a:r>
            <a:r>
              <a:rPr lang="ja-JP" altLang="en-US" sz="1800" b="1" dirty="0"/>
              <a:t> </a:t>
            </a:r>
            <a:r>
              <a:rPr lang="en-US" altLang="ja-JP" sz="1800" b="1" dirty="0"/>
              <a:t>webpage</a:t>
            </a:r>
          </a:p>
          <a:p>
            <a:pPr>
              <a:lnSpc>
                <a:spcPct val="120000"/>
              </a:lnSpc>
            </a:pPr>
            <a:r>
              <a:rPr kumimoji="1" lang="ja-JP" altLang="en-US" sz="1800" b="1" dirty="0"/>
              <a:t> </a:t>
            </a:r>
            <a:r>
              <a:rPr kumimoji="1" lang="en-US" altLang="ja-JP" sz="1800" b="1" dirty="0">
                <a:hlinkClick r:id="rId3"/>
              </a:rPr>
              <a:t>https://telemedica.site/ipax23-lp-en/</a:t>
            </a:r>
            <a:endParaRPr kumimoji="1" lang="ja-JP" altLang="en-US" sz="1800" b="1" dirty="0"/>
          </a:p>
        </p:txBody>
      </p:sp>
      <p:pic>
        <p:nvPicPr>
          <p:cNvPr id="5" name="図 4" descr="衣料 が含まれている画像&#10;&#10;自動的に生成された説明">
            <a:extLst>
              <a:ext uri="{FF2B5EF4-FFF2-40B4-BE49-F238E27FC236}">
                <a16:creationId xmlns:a16="http://schemas.microsoft.com/office/drawing/2014/main" id="{45646352-82C9-3927-6876-AD9C71CAB6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245" y="1208341"/>
            <a:ext cx="4733925" cy="4124325"/>
          </a:xfrm>
          <a:prstGeom prst="rect">
            <a:avLst/>
          </a:prstGeom>
        </p:spPr>
      </p:pic>
      <p:sp>
        <p:nvSpPr>
          <p:cNvPr id="6" name="吹き出し: 線 5">
            <a:extLst>
              <a:ext uri="{FF2B5EF4-FFF2-40B4-BE49-F238E27FC236}">
                <a16:creationId xmlns:a16="http://schemas.microsoft.com/office/drawing/2014/main" id="{8986E82C-1328-7251-355A-380D857FE389}"/>
              </a:ext>
            </a:extLst>
          </p:cNvPr>
          <p:cNvSpPr/>
          <p:nvPr/>
        </p:nvSpPr>
        <p:spPr>
          <a:xfrm>
            <a:off x="10021824" y="433165"/>
            <a:ext cx="1658112" cy="536448"/>
          </a:xfrm>
          <a:prstGeom prst="borderCallout1">
            <a:avLst>
              <a:gd name="adj1" fmla="val 105113"/>
              <a:gd name="adj2" fmla="val 46079"/>
              <a:gd name="adj3" fmla="val 217045"/>
              <a:gd name="adj4" fmla="val 58726"/>
            </a:avLst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Switching to the back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吹き出し: 線 6">
            <a:extLst>
              <a:ext uri="{FF2B5EF4-FFF2-40B4-BE49-F238E27FC236}">
                <a16:creationId xmlns:a16="http://schemas.microsoft.com/office/drawing/2014/main" id="{AABCB582-3DEF-3E57-B596-7FE4D6734D52}"/>
              </a:ext>
            </a:extLst>
          </p:cNvPr>
          <p:cNvSpPr/>
          <p:nvPr/>
        </p:nvSpPr>
        <p:spPr>
          <a:xfrm>
            <a:off x="7240397" y="5649658"/>
            <a:ext cx="1658112" cy="604837"/>
          </a:xfrm>
          <a:prstGeom prst="borderCallout1">
            <a:avLst>
              <a:gd name="adj1" fmla="val -10796"/>
              <a:gd name="adj2" fmla="val 44609"/>
              <a:gd name="adj3" fmla="val -94319"/>
              <a:gd name="adj4" fmla="val 27108"/>
            </a:avLst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Auscultation</a:t>
            </a:r>
          </a:p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Restart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吹き出し: 線 7">
            <a:extLst>
              <a:ext uri="{FF2B5EF4-FFF2-40B4-BE49-F238E27FC236}">
                <a16:creationId xmlns:a16="http://schemas.microsoft.com/office/drawing/2014/main" id="{4371BC58-A911-2AB1-FF03-62E9461C3ACE}"/>
              </a:ext>
            </a:extLst>
          </p:cNvPr>
          <p:cNvSpPr/>
          <p:nvPr/>
        </p:nvSpPr>
        <p:spPr>
          <a:xfrm>
            <a:off x="9909429" y="5649658"/>
            <a:ext cx="1991741" cy="964503"/>
          </a:xfrm>
          <a:prstGeom prst="borderCallout1">
            <a:avLst>
              <a:gd name="adj1" fmla="val -4749"/>
              <a:gd name="adj2" fmla="val 60785"/>
              <a:gd name="adj3" fmla="val -61180"/>
              <a:gd name="adj4" fmla="val 81266"/>
            </a:avLst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Press when exiting or moving to the next slide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吹き出し: 線 8">
            <a:extLst>
              <a:ext uri="{FF2B5EF4-FFF2-40B4-BE49-F238E27FC236}">
                <a16:creationId xmlns:a16="http://schemas.microsoft.com/office/drawing/2014/main" id="{CFE287E5-F09E-EB59-96B3-DA904B79386B}"/>
              </a:ext>
            </a:extLst>
          </p:cNvPr>
          <p:cNvSpPr/>
          <p:nvPr/>
        </p:nvSpPr>
        <p:spPr>
          <a:xfrm>
            <a:off x="7839996" y="961278"/>
            <a:ext cx="1839976" cy="676307"/>
          </a:xfrm>
          <a:prstGeom prst="borderCallout1">
            <a:avLst>
              <a:gd name="adj1" fmla="val 105113"/>
              <a:gd name="adj2" fmla="val 46079"/>
              <a:gd name="adj3" fmla="val 250737"/>
              <a:gd name="adj4" fmla="val 65942"/>
            </a:avLst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Tap on the chest illustration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719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6CCABB-1669-5E48-468D-AFD87B3A54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6" name="アドイン 5" title="Web ビューアー">
                <a:extLst>
                  <a:ext uri="{FF2B5EF4-FFF2-40B4-BE49-F238E27FC236}">
                    <a16:creationId xmlns:a16="http://schemas.microsoft.com/office/drawing/2014/main" id="{8D8DDA71-C027-0D7E-4F74-15F17320BE3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9396163"/>
                  </p:ext>
                </p:extLst>
              </p:nvPr>
            </p:nvGraphicFramePr>
            <p:xfrm>
              <a:off x="5644896" y="0"/>
              <a:ext cx="6547104" cy="6858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6" name="アドイン 5" title="Web ビューアー">
                <a:extLst>
                  <a:ext uri="{FF2B5EF4-FFF2-40B4-BE49-F238E27FC236}">
                    <a16:creationId xmlns:a16="http://schemas.microsoft.com/office/drawing/2014/main" id="{8D8DDA71-C027-0D7E-4F74-15F17320BE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44896" y="0"/>
                <a:ext cx="6547104" cy="685800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7E27CE0-BBB2-2496-D938-F2F3D76A8B98}"/>
              </a:ext>
            </a:extLst>
          </p:cNvPr>
          <p:cNvSpPr txBox="1"/>
          <p:nvPr/>
        </p:nvSpPr>
        <p:spPr>
          <a:xfrm>
            <a:off x="0" y="0"/>
            <a:ext cx="55597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Normal heart, normal lung sound case of iPax</a:t>
            </a:r>
            <a:endParaRPr kumimoji="1" lang="ja-JP" altLang="en-US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F4D49183-FB6E-9301-730C-C1052901A3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8807" y="1085088"/>
            <a:ext cx="3940958" cy="5480304"/>
          </a:xfrm>
          <a:prstGeom prst="rect">
            <a:avLst/>
          </a:prstGeom>
        </p:spPr>
      </p:pic>
      <p:pic>
        <p:nvPicPr>
          <p:cNvPr id="2" name="Picture 2" descr="qr code">
            <a:extLst>
              <a:ext uri="{FF2B5EF4-FFF2-40B4-BE49-F238E27FC236}">
                <a16:creationId xmlns:a16="http://schemas.microsoft.com/office/drawing/2014/main" id="{161BB19D-1F15-C024-B16E-7B20FAA59C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46" y="1085088"/>
            <a:ext cx="899078" cy="899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680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6CCABB-1669-5E48-468D-AFD87B3A54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6" name="アドイン 5" title="Web ビューアー">
                <a:extLst>
                  <a:ext uri="{FF2B5EF4-FFF2-40B4-BE49-F238E27FC236}">
                    <a16:creationId xmlns:a16="http://schemas.microsoft.com/office/drawing/2014/main" id="{8D8DDA71-C027-0D7E-4F74-15F17320BE3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44896" y="0"/>
              <a:ext cx="6547104" cy="6858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6" name="アドイン 5" title="Web ビューアー">
                <a:extLst>
                  <a:ext uri="{FF2B5EF4-FFF2-40B4-BE49-F238E27FC236}">
                    <a16:creationId xmlns:a16="http://schemas.microsoft.com/office/drawing/2014/main" id="{8D8DDA71-C027-0D7E-4F74-15F17320BE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44896" y="0"/>
                <a:ext cx="6547104" cy="685800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7E27CE0-BBB2-2496-D938-F2F3D76A8B98}"/>
              </a:ext>
            </a:extLst>
          </p:cNvPr>
          <p:cNvSpPr txBox="1"/>
          <p:nvPr/>
        </p:nvSpPr>
        <p:spPr>
          <a:xfrm>
            <a:off x="0" y="0"/>
            <a:ext cx="55597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Normal heart, normal lung sound case of iPax</a:t>
            </a:r>
            <a:endParaRPr kumimoji="1" lang="ja-JP" altLang="en-US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5EDD6B72-49BB-E9AB-0DEE-93FC84087F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8807" y="1085088"/>
            <a:ext cx="3940958" cy="5480304"/>
          </a:xfrm>
          <a:prstGeom prst="rect">
            <a:avLst/>
          </a:prstGeom>
        </p:spPr>
      </p:pic>
      <p:pic>
        <p:nvPicPr>
          <p:cNvPr id="3" name="Picture 2" descr="qr code">
            <a:extLst>
              <a:ext uri="{FF2B5EF4-FFF2-40B4-BE49-F238E27FC236}">
                <a16:creationId xmlns:a16="http://schemas.microsoft.com/office/drawing/2014/main" id="{1FC7A13F-72E7-2524-3FAA-B57C237995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42" y="1085088"/>
            <a:ext cx="90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2064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webextension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webextensions/_rels/webextension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webextensions/webextension1.xml><?xml version="1.0" encoding="utf-8"?>
<we:webextension xmlns:we="http://schemas.microsoft.com/office/webextensions/webextension/2010/11" id="{0550B45E-F73F-4DA5-A20E-48A96B39BC08}">
  <we:reference id="wa104295828" version="1.9.0.0" store="ja-JP" storeType="OMEX"/>
  <we:alternateReferences>
    <we:reference id="wa104295828" version="1.9.0.0" store="wa104295828" storeType="OMEX"/>
  </we:alternateReferences>
  <we:properties>
    <we:property name="__labs__" value="{&quot;configuration&quot;:{&quot;appVersion&quot;:{&quot;major&quot;:1,&quot;minor&quot;:0},&quot;components&quot;:[{&quot;type&quot;:&quot;Labs.Components.ActivityComponent&quot;,&quot;name&quot;:&quot;kikuzosound.com/ipax_url/1810?v=1680737287000&amp;asset_ver=1680737287000&amp;group_id=10&amp;groupAdminId=83&quot;,&quot;values&quot;:{},&quot;data&quot;:{&quot;uri&quot;:&quot;kikuzosound.com/ipax_url/1810?v=1680737287000&amp;asset_ver=1680737287000&amp;group_id=10&amp;groupAdminId=83&quot;},&quot;secure&quot;:false}],&quot;name&quot;:&quot;kikuzosound.com/ipax_url/1810?v=1680737287000&amp;asset_ver=1680737287000&amp;group_id=10&amp;groupAdminId=83&quot;,&quot;timeline&quot;:null,&quot;analytics&quot;:null},&quot;hostVersion&quot;:{&quot;major&quot;:0,&quot;minor&quot;:1}}"/>
  </we:properties>
  <we:bindings/>
  <we:snapshot xmlns:r="http://schemas.openxmlformats.org/officeDocument/2006/relationships" r:embed="rId1"/>
</we:webextension>
</file>

<file path=ppt/webextensions/webextension2.xml><?xml version="1.0" encoding="utf-8"?>
<we:webextension xmlns:we="http://schemas.microsoft.com/office/webextensions/webextension/2010/11" id="{0550B45E-F73F-4DA5-A20E-48A96B39BC08}">
  <we:reference id="wa104295828" version="1.9.0.0" store="ja-JP" storeType="OMEX"/>
  <we:alternateReferences>
    <we:reference id="wa104295828" version="1.9.0.0" store="wa104295828" storeType="OMEX"/>
  </we:alternateReferences>
  <we:properties>
    <we:property name="__labs__" value="{&quot;configuration&quot;:{&quot;appVersion&quot;:{&quot;major&quot;:1,&quot;minor&quot;:0},&quot;components&quot;:[{&quot;type&quot;:&quot;Labs.Components.ActivityComponent&quot;,&quot;name&quot;:&quot;kikuzosound.com/ipax_url/2003?v=1697475494000&amp;asset_ver=1697475494000&amp;group_id=10&amp;groupAdminId=83&quot;,&quot;values&quot;:{},&quot;data&quot;:{&quot;uri&quot;:&quot;kikuzosound.com/ipax_url/2003?v=1697475494000&amp;asset_ver=1697475494000&amp;group_id=10&amp;groupAdminId=83&quot;},&quot;secure&quot;:false}],&quot;name&quot;:&quot;kikuzosound.com/ipax_url/2003?v=1697475494000&amp;asset_ver=1697475494000&amp;group_id=10&amp;groupAdminId=83&quot;,&quot;timeline&quot;:null,&quot;analytics&quot;:null},&quot;hostVersion&quot;:{&quot;major&quot;:0,&quot;minor&quot;:1}}"/>
  </we:properties>
  <we:bindings/>
  <we:snapshot xmlns:r="http://schemas.openxmlformats.org/officeDocument/2006/relationships" r:embed="rId1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185</Words>
  <Application>Microsoft Office PowerPoint</Application>
  <PresentationFormat>ワイド画面</PresentationFormat>
  <Paragraphs>24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BIZ UDPゴシック</vt:lpstr>
      <vt:lpstr>Quicksand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iPax on Power point</dc:title>
  <dc:creator>Fujiki テレメディカ</dc:creator>
  <cp:lastModifiedBy>テレメディカ Fujiki</cp:lastModifiedBy>
  <cp:revision>10</cp:revision>
  <dcterms:created xsi:type="dcterms:W3CDTF">2023-06-12T00:18:49Z</dcterms:created>
  <dcterms:modified xsi:type="dcterms:W3CDTF">2024-04-18T07:12:16Z</dcterms:modified>
</cp:coreProperties>
</file>